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</p:sldIdLst>
  <p:sldSz cx="6858000" cy="9144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715" autoAdjust="0"/>
    <p:restoredTop sz="94660"/>
  </p:normalViewPr>
  <p:slideViewPr>
    <p:cSldViewPr>
      <p:cViewPr>
        <p:scale>
          <a:sx n="79" d="100"/>
          <a:sy n="79" d="100"/>
        </p:scale>
        <p:origin x="1184" y="3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25A82B-2CCF-464E-91C1-C2331CDBA5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E3288B-9524-4753-B7CB-1A7EABF3D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1CDB50-91A3-46F3-89B9-1625B4AD17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B70BB-8141-42C8-8C99-8154A0B694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69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1E756A-6CC2-49FD-B2C6-94BBA2E28D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7474D1-7536-4F1B-9CB0-D3EB9F13FE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534539-C415-4FB2-BCF4-AA9959083D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15850-7A6B-4577-8E5E-4628090CA0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75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C7C570-8D38-46A4-A221-68C08F2759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DE6BD3-ADB3-4002-8C56-DD9C0767C1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5F287D-3029-4F09-A12C-3077245F7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AE627-F7F6-4910-8AF8-EDFD7EF37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41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352CC2-7A15-453A-8A90-1F38E659B2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AF9D89-D6A0-44FB-B1F4-25AA5E7B1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0E09AB-3569-46C7-970E-7400B31AE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68D6E-CE00-4CFF-97B8-35784329E3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52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AA8AC3-8641-4349-901B-71EBF91212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0D7D54-C431-45F7-A332-5F0286C9B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FC0BE-BDCC-4B7C-9C5B-908B581625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FCEB6-4B09-47DD-9333-5A2E73C476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55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D5431-C216-478F-AD06-B324F4216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BD0F-AEFB-4A07-A2F0-D4229A319F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0E720-1A03-4226-9F7D-49154454FF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7FEC9-1941-4731-991F-A7E988AAB9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71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9722A30-726A-4684-899A-C9BAAEFAA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954E49-D61A-48C7-B3E1-87D24A550C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AD96845-8722-40D1-B7B6-19DA62CC0B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A5AFD-52C1-4DA4-AA98-B08678FB76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27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B8C6C15-FD56-4ABA-AB12-BAA70ACDF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50E1FB-2178-4660-859C-59A4AD3736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A6322A-92C9-446C-930A-0698A19F92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749A5-D26B-4DD9-88B7-4BB0D71C6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8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26BD151-6E80-4919-A6C6-E85E8962B2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EDE622F-11F0-46C9-85F2-95727BDB71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38D21C-6B11-469E-BF8F-83948469C3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76B22-A5F5-4030-927E-C4CA6A17B4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02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731B5-3765-429E-872A-8668632123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7C996-8DF7-4E2F-AF23-8DAE146FF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5721-1FB1-4FD2-A3E1-477148721D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26379-5844-4A64-9BA4-F7716D322D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64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575CE-128F-476E-9884-7448180382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8A3289-721A-48D4-BD33-CB44F14573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935AD-6A4E-4742-A5EC-70E337C65E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70698-8585-408D-A50A-82C6BAF88B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94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BC1576A-CAC6-4108-AC52-7CAE92E89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7FFCB32-D8F0-40DD-8DDD-4FE31F5D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5817BB7-B3C8-41CB-87F5-8A89D275B32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305F237-D2AD-46AB-9089-261059316D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A19BE72-D15C-4880-BADE-7EDEFB1FE9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807ACE82-7722-4325-9638-353FC5DF31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0FC2EDEB-CD6D-479E-AC2A-6579F6E4C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065366"/>
              </p:ext>
            </p:extLst>
          </p:nvPr>
        </p:nvGraphicFramePr>
        <p:xfrm>
          <a:off x="539750" y="5029200"/>
          <a:ext cx="5464175" cy="260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2628900" progId="Word.Document.8">
                  <p:embed/>
                </p:oleObj>
              </mc:Choice>
              <mc:Fallback>
                <p:oleObj name="Document" r:id="rId2" imgW="5486400" imgH="26289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029200"/>
                        <a:ext cx="5464175" cy="260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3">
            <a:extLst>
              <a:ext uri="{FF2B5EF4-FFF2-40B4-BE49-F238E27FC236}">
                <a16:creationId xmlns:a16="http://schemas.microsoft.com/office/drawing/2014/main" id="{6F9A29ED-552A-4B04-9BFF-78324234E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152400"/>
            <a:ext cx="9556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CMSC204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Kartchner</a:t>
            </a:r>
          </a:p>
        </p:txBody>
      </p:sp>
      <p:sp>
        <p:nvSpPr>
          <p:cNvPr id="2054" name="Rectangle 7">
            <a:extLst>
              <a:ext uri="{FF2B5EF4-FFF2-40B4-BE49-F238E27FC236}">
                <a16:creationId xmlns:a16="http://schemas.microsoft.com/office/drawing/2014/main" id="{CD9F0903-62EA-42BD-8AD2-C0B50A702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89038"/>
            <a:ext cx="6291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V(StateGraph) = {Oregon, Alaska, Texas, Hawaii, Vermont, NewYork, California}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E(StateGraph) = {(Alaska, Oregon), (Hawaii, Alaska), (Hawaii, Texas), (Texas, Hawaii), (Hawaii, 	California), (Hawaii, New York), (Texas, Vermont), (Vermont, California), 	(Vermont, Alaska)}</a:t>
            </a:r>
          </a:p>
        </p:txBody>
      </p:sp>
      <p:sp>
        <p:nvSpPr>
          <p:cNvPr id="2055" name="Rectangle 8">
            <a:extLst>
              <a:ext uri="{FF2B5EF4-FFF2-40B4-BE49-F238E27FC236}">
                <a16:creationId xmlns:a16="http://schemas.microsoft.com/office/drawing/2014/main" id="{23AE5A62-58FC-45BC-8E66-2A3E942B3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520950"/>
            <a:ext cx="5791200" cy="22034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6" name="Text Box 9">
            <a:extLst>
              <a:ext uri="{FF2B5EF4-FFF2-40B4-BE49-F238E27FC236}">
                <a16:creationId xmlns:a16="http://schemas.microsoft.com/office/drawing/2014/main" id="{DF9A9F0D-E17B-4441-A5AB-ABE3472E3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2246313"/>
            <a:ext cx="1663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1.  Draw the StateGraph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380283-E289-5536-DFB8-0498F833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520950"/>
            <a:ext cx="4003677" cy="23015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129A688-1F3C-4C9F-9AC5-19802C32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5446713"/>
            <a:ext cx="321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3.   b.   Show the adjacency lists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           that would describe the edges in the graph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F1D4401-FBEF-43F9-BEE5-1B122142E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6019800"/>
            <a:ext cx="129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3641C4-B2C2-437B-AAA3-9677860519ED}"/>
              </a:ext>
            </a:extLst>
          </p:cNvPr>
          <p:cNvGrpSpPr/>
          <p:nvPr/>
        </p:nvGrpSpPr>
        <p:grpSpPr>
          <a:xfrm>
            <a:off x="914400" y="1447800"/>
            <a:ext cx="5486400" cy="2590800"/>
            <a:chOff x="381000" y="6248400"/>
            <a:chExt cx="5486400" cy="2590800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150515A3-7AEC-4F11-96B7-7933E5964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6553200"/>
              <a:ext cx="1143000" cy="228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614A04-AAA4-4C45-9079-2C377ECCE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477000"/>
              <a:ext cx="3962400" cy="2362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CC31319-0CFB-4318-B56D-38F795438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6248400"/>
              <a:ext cx="5492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States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B944C5-4159-45AC-A452-4E3D1B0B311C}"/>
              </a:ext>
            </a:extLst>
          </p:cNvPr>
          <p:cNvSpPr/>
          <p:nvPr/>
        </p:nvSpPr>
        <p:spPr>
          <a:xfrm>
            <a:off x="457200" y="304800"/>
            <a:ext cx="533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228600" algn="l"/>
              </a:tabLst>
            </a:pPr>
            <a:r>
              <a:rPr lang="en-US" sz="1200" dirty="0">
                <a:ea typeface="Times New Roman" panose="02020603050405020304" pitchFamily="18" charset="0"/>
              </a:rPr>
              <a:t>a.  Show the adjacency matrix that would describe the edges in the graph. Store the vertices in alphabetical order</a:t>
            </a:r>
            <a:endParaRPr lang="en-US" sz="1000" dirty="0">
              <a:ea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54BC264-2686-F97E-2AA0-8DA6FDD01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409799"/>
              </p:ext>
            </p:extLst>
          </p:nvPr>
        </p:nvGraphicFramePr>
        <p:xfrm>
          <a:off x="914400" y="1679864"/>
          <a:ext cx="1167511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7511">
                  <a:extLst>
                    <a:ext uri="{9D8B030D-6E8A-4147-A177-3AD203B41FA5}">
                      <a16:colId xmlns:a16="http://schemas.microsoft.com/office/drawing/2014/main" val="1830369635"/>
                    </a:ext>
                  </a:extLst>
                </a:gridCol>
              </a:tblGrid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Alaska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148377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California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37940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Hawaii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9315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New York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6088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Oregon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54562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Texas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15464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Vermont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334982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1E69E94-B024-5A4E-0454-815F9E5DC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91498"/>
              </p:ext>
            </p:extLst>
          </p:nvPr>
        </p:nvGraphicFramePr>
        <p:xfrm>
          <a:off x="2133599" y="1283855"/>
          <a:ext cx="457200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417448718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27328342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3210776469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98326715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180025987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72345279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3939126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 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14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11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720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0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5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76898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7D3D34A-A50E-8754-A0F2-1508BC5DC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239649"/>
              </p:ext>
            </p:extLst>
          </p:nvPr>
        </p:nvGraphicFramePr>
        <p:xfrm>
          <a:off x="1054544" y="6050280"/>
          <a:ext cx="1167511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7511">
                  <a:extLst>
                    <a:ext uri="{9D8B030D-6E8A-4147-A177-3AD203B41FA5}">
                      <a16:colId xmlns:a16="http://schemas.microsoft.com/office/drawing/2014/main" val="1830369635"/>
                    </a:ext>
                  </a:extLst>
                </a:gridCol>
              </a:tblGrid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Alaska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148377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California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37940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Hawaii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9315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New York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6088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Oregon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54562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Texas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15464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dirty="0"/>
                        <a:t>Vermont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334982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F36578-3F21-5B77-42A3-1042C4DCFF3E}"/>
              </a:ext>
            </a:extLst>
          </p:cNvPr>
          <p:cNvCxnSpPr/>
          <p:nvPr/>
        </p:nvCxnSpPr>
        <p:spPr bwMode="auto">
          <a:xfrm>
            <a:off x="2081911" y="6248400"/>
            <a:ext cx="5850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1DE110-2785-4276-454E-CF7A372E433D}"/>
              </a:ext>
            </a:extLst>
          </p:cNvPr>
          <p:cNvCxnSpPr/>
          <p:nvPr/>
        </p:nvCxnSpPr>
        <p:spPr bwMode="auto">
          <a:xfrm>
            <a:off x="2054471" y="6944360"/>
            <a:ext cx="5850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46360F-F41D-9821-4259-33CA156E60EA}"/>
              </a:ext>
            </a:extLst>
          </p:cNvPr>
          <p:cNvCxnSpPr/>
          <p:nvPr/>
        </p:nvCxnSpPr>
        <p:spPr bwMode="auto">
          <a:xfrm>
            <a:off x="2081911" y="8001000"/>
            <a:ext cx="5850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267C5E-BEDB-6C78-6731-6916D41313A9}"/>
              </a:ext>
            </a:extLst>
          </p:cNvPr>
          <p:cNvCxnSpPr/>
          <p:nvPr/>
        </p:nvCxnSpPr>
        <p:spPr bwMode="auto">
          <a:xfrm>
            <a:off x="2133599" y="8458200"/>
            <a:ext cx="5850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1079503-6C0C-9F81-078E-9CAFBC6D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44549"/>
              </p:ext>
            </p:extLst>
          </p:nvPr>
        </p:nvGraphicFramePr>
        <p:xfrm>
          <a:off x="2811939" y="6048216"/>
          <a:ext cx="1002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55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Oregon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17" name="Table 15">
            <a:extLst>
              <a:ext uri="{FF2B5EF4-FFF2-40B4-BE49-F238E27FC236}">
                <a16:creationId xmlns:a16="http://schemas.microsoft.com/office/drawing/2014/main" id="{623FE522-316D-B41A-1E1D-C418D5756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304440"/>
              </p:ext>
            </p:extLst>
          </p:nvPr>
        </p:nvGraphicFramePr>
        <p:xfrm>
          <a:off x="2639560" y="6758940"/>
          <a:ext cx="1002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55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Alaska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0D206350-B298-D1EB-9B89-27C9DAB80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964684"/>
              </p:ext>
            </p:extLst>
          </p:nvPr>
        </p:nvGraphicFramePr>
        <p:xfrm>
          <a:off x="2811938" y="7815580"/>
          <a:ext cx="1002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55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Hawaii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19" name="Table 15">
            <a:extLst>
              <a:ext uri="{FF2B5EF4-FFF2-40B4-BE49-F238E27FC236}">
                <a16:creationId xmlns:a16="http://schemas.microsoft.com/office/drawing/2014/main" id="{E24042FA-9C3E-E059-26D3-A0B3C5D43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756"/>
              </p:ext>
            </p:extLst>
          </p:nvPr>
        </p:nvGraphicFramePr>
        <p:xfrm>
          <a:off x="2811937" y="8272780"/>
          <a:ext cx="1002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55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Alaska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C2A788-9ED8-2283-C195-F938A2EF6AF7}"/>
              </a:ext>
            </a:extLst>
          </p:cNvPr>
          <p:cNvCxnSpPr/>
          <p:nvPr/>
        </p:nvCxnSpPr>
        <p:spPr bwMode="auto">
          <a:xfrm>
            <a:off x="3429000" y="6944360"/>
            <a:ext cx="5850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E08B1F-713B-FDEA-C473-7FE2D33B5159}"/>
              </a:ext>
            </a:extLst>
          </p:cNvPr>
          <p:cNvCxnSpPr/>
          <p:nvPr/>
        </p:nvCxnSpPr>
        <p:spPr bwMode="auto">
          <a:xfrm>
            <a:off x="3733799" y="8011391"/>
            <a:ext cx="5850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E9AB93-3394-A107-5C1B-BA848AF82B56}"/>
              </a:ext>
            </a:extLst>
          </p:cNvPr>
          <p:cNvCxnSpPr/>
          <p:nvPr/>
        </p:nvCxnSpPr>
        <p:spPr bwMode="auto">
          <a:xfrm>
            <a:off x="3728470" y="8458200"/>
            <a:ext cx="5850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3" name="Table 15">
            <a:extLst>
              <a:ext uri="{FF2B5EF4-FFF2-40B4-BE49-F238E27FC236}">
                <a16:creationId xmlns:a16="http://schemas.microsoft.com/office/drawing/2014/main" id="{B2CE7C3D-9E85-B62A-774F-6EC370B9A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182897"/>
              </p:ext>
            </p:extLst>
          </p:nvPr>
        </p:nvGraphicFramePr>
        <p:xfrm>
          <a:off x="4021014" y="6758940"/>
          <a:ext cx="11446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601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California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24" name="Table 15">
            <a:extLst>
              <a:ext uri="{FF2B5EF4-FFF2-40B4-BE49-F238E27FC236}">
                <a16:creationId xmlns:a16="http://schemas.microsoft.com/office/drawing/2014/main" id="{CAB7D7D1-92FC-0F51-FBD8-C413A4120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289305"/>
              </p:ext>
            </p:extLst>
          </p:nvPr>
        </p:nvGraphicFramePr>
        <p:xfrm>
          <a:off x="4429718" y="7808682"/>
          <a:ext cx="113288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882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Vermont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EDE19413-BBA4-E995-E6DB-0E417B0B1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107242"/>
              </p:ext>
            </p:extLst>
          </p:nvPr>
        </p:nvGraphicFramePr>
        <p:xfrm>
          <a:off x="4429718" y="8269547"/>
          <a:ext cx="113288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882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California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42976323-68FC-07DD-0EEA-D2D1E420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55535"/>
              </p:ext>
            </p:extLst>
          </p:nvPr>
        </p:nvGraphicFramePr>
        <p:xfrm>
          <a:off x="5365972" y="6753398"/>
          <a:ext cx="11446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601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New York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graphicFrame>
        <p:nvGraphicFramePr>
          <p:cNvPr id="27" name="Table 15">
            <a:extLst>
              <a:ext uri="{FF2B5EF4-FFF2-40B4-BE49-F238E27FC236}">
                <a16:creationId xmlns:a16="http://schemas.microsoft.com/office/drawing/2014/main" id="{7A3ECA22-48BF-5299-45BE-6A54D507C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51873"/>
              </p:ext>
            </p:extLst>
          </p:nvPr>
        </p:nvGraphicFramePr>
        <p:xfrm>
          <a:off x="5364906" y="7273333"/>
          <a:ext cx="10028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55">
                  <a:extLst>
                    <a:ext uri="{9D8B030D-6E8A-4147-A177-3AD203B41FA5}">
                      <a16:colId xmlns:a16="http://schemas.microsoft.com/office/drawing/2014/main" val="3880825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Texas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8233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4E0D7B-4E34-D0AF-42B4-4F6E2819DD66}"/>
              </a:ext>
            </a:extLst>
          </p:cNvPr>
          <p:cNvCxnSpPr>
            <a:cxnSpLocks/>
            <a:endCxn id="26" idx="1"/>
          </p:cNvCxnSpPr>
          <p:nvPr/>
        </p:nvCxnSpPr>
        <p:spPr bwMode="auto">
          <a:xfrm>
            <a:off x="5072361" y="6928196"/>
            <a:ext cx="293611" cy="106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111313-B02A-CD34-11FF-FBD9E297BA7A}"/>
              </a:ext>
            </a:extLst>
          </p:cNvPr>
          <p:cNvCxnSpPr>
            <a:cxnSpLocks/>
            <a:endCxn id="27" idx="0"/>
          </p:cNvCxnSpPr>
          <p:nvPr/>
        </p:nvCxnSpPr>
        <p:spPr bwMode="auto">
          <a:xfrm>
            <a:off x="5848748" y="7091456"/>
            <a:ext cx="17585" cy="1818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77FDE-32EA-465E-AADB-9C989EE1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43910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44F9C34-5703-4C24-9E52-5CCFFBD67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055869"/>
            <a:ext cx="570425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a.    Which of the following lists the graph nodes in depth first order beginning with E?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A)	E, G, F, C, D, B, 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	G, A, E, C, B, F, 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C)	E, G, A, D, F, C, B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	E, C, F, B, A, D, G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2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C) Lists the graph nodes in depth first order beginning with E.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45A182C-00FA-4567-8FE6-CAFB6DBCF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00600"/>
            <a:ext cx="5715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b.    Which of the following lists the graph nodes in breadth first order beginning at F?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A)  F, C, D, A, B, E, 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  F, D, C, A, B, C, 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C)  F, C, D, B, G, A, 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  a, b, and c are all breadth first traversals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2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A) Lists the graph nodes in breadth first order</a:t>
            </a:r>
          </a:p>
        </p:txBody>
      </p:sp>
    </p:spTree>
    <p:extLst>
      <p:ext uri="{BB962C8B-B14F-4D97-AF65-F5344CB8AC3E}">
        <p14:creationId xmlns:p14="http://schemas.microsoft.com/office/powerpoint/2010/main" val="284533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9_633b">
            <a:extLst>
              <a:ext uri="{FF2B5EF4-FFF2-40B4-BE49-F238E27FC236}">
                <a16:creationId xmlns:a16="http://schemas.microsoft.com/office/drawing/2014/main" id="{31561808-D3EA-42DE-AACF-7FE716DB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4648200" cy="28559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Text Box 5">
            <a:extLst>
              <a:ext uri="{FF2B5EF4-FFF2-40B4-BE49-F238E27FC236}">
                <a16:creationId xmlns:a16="http://schemas.microsoft.com/office/drawing/2014/main" id="{6A9A4ED3-BE14-4EA7-88B6-70C20075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62400"/>
            <a:ext cx="39785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28600" indent="-228600">
              <a:spcBef>
                <a:spcPct val="0"/>
              </a:spcBef>
              <a:buFontTx/>
              <a:buAutoNum type="arabicPeriod" startAt="5"/>
            </a:pPr>
            <a:r>
              <a:rPr lang="en-US" altLang="en-US" sz="1200" dirty="0"/>
              <a:t>Find the shortest </a:t>
            </a:r>
            <a:r>
              <a:rPr lang="en-US" altLang="en-US" sz="1200" u="sng" dirty="0"/>
              <a:t>distance</a:t>
            </a:r>
            <a:r>
              <a:rPr lang="en-US" altLang="en-US" sz="1200" dirty="0"/>
              <a:t> from Atlanta to every other city</a:t>
            </a:r>
          </a:p>
          <a:p>
            <a:pPr marL="228600" indent="-228600">
              <a:spcBef>
                <a:spcPct val="0"/>
              </a:spcBef>
              <a:buFontTx/>
              <a:buAutoNum type="arabicPeriod" startAt="5"/>
            </a:pPr>
            <a:endParaRPr lang="en-US" altLang="en-US" sz="1200" dirty="0"/>
          </a:p>
          <a:p>
            <a:pPr>
              <a:spcBef>
                <a:spcPct val="0"/>
              </a:spcBef>
              <a:buNone/>
            </a:pPr>
            <a:r>
              <a:rPr lang="en-US" altLang="en-US" sz="1200" dirty="0"/>
              <a:t>Atlanta to Houston: 800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200" dirty="0"/>
              <a:t>Atlanta to Washington: 600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200" dirty="0"/>
              <a:t>Atlanta to Denver: 2680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200" dirty="0"/>
              <a:t>Atlanta to Dallas: 1900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200" dirty="0"/>
              <a:t>Atlanta to Austin: 2100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1200" dirty="0"/>
              <a:t>Atlanta to Chicago: 2800</a:t>
            </a:r>
          </a:p>
          <a:p>
            <a:pPr>
              <a:spcBef>
                <a:spcPct val="0"/>
              </a:spcBef>
              <a:buNone/>
            </a:pPr>
            <a:endParaRPr lang="en-US" alt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5">
            <a:extLst>
              <a:ext uri="{FF2B5EF4-FFF2-40B4-BE49-F238E27FC236}">
                <a16:creationId xmlns:a16="http://schemas.microsoft.com/office/drawing/2014/main" id="{173F8752-B146-46CD-B46E-CFF49491B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9600"/>
            <a:ext cx="494244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6.  Find the minimal spanning tree using Prim’s algorithm.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0 as the source vertex .  Show the steps.</a:t>
            </a:r>
          </a:p>
        </p:txBody>
      </p:sp>
      <p:pic>
        <p:nvPicPr>
          <p:cNvPr id="2051" name="Picture 5">
            <a:extLst>
              <a:ext uri="{FF2B5EF4-FFF2-40B4-BE49-F238E27FC236}">
                <a16:creationId xmlns:a16="http://schemas.microsoft.com/office/drawing/2014/main" id="{46AC5A2B-1B00-4434-8F50-20AAD41C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95A59-57F3-5FD3-CF6E-E99D8AEE4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9" b="33683"/>
          <a:stretch/>
        </p:blipFill>
        <p:spPr>
          <a:xfrm>
            <a:off x="1047750" y="5410200"/>
            <a:ext cx="47625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>
            <a:extLst>
              <a:ext uri="{FF2B5EF4-FFF2-40B4-BE49-F238E27FC236}">
                <a16:creationId xmlns:a16="http://schemas.microsoft.com/office/drawing/2014/main" id="{00A92C8E-6175-4482-94F6-9AEE58F15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38200"/>
            <a:ext cx="63488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800" dirty="0"/>
              <a:t>7.  Find the minimal spanning tree using Kruskal’s algorithm.</a:t>
            </a:r>
          </a:p>
          <a:p>
            <a:pPr eaLnBrk="1" hangingPunct="1">
              <a:defRPr/>
            </a:pPr>
            <a:r>
              <a:rPr lang="en-US" sz="1800" dirty="0"/>
              <a:t>Show the weights in order and the steps.</a:t>
            </a:r>
          </a:p>
        </p:txBody>
      </p:sp>
      <p:sp>
        <p:nvSpPr>
          <p:cNvPr id="3075" name="Rectangle 4">
            <a:extLst>
              <a:ext uri="{FF2B5EF4-FFF2-40B4-BE49-F238E27FC236}">
                <a16:creationId xmlns:a16="http://schemas.microsoft.com/office/drawing/2014/main" id="{E71DD7EA-C580-43B3-BC05-FA24AC85E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" y="4800600"/>
            <a:ext cx="2571750" cy="28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6" name="Rectangle 5">
            <a:extLst>
              <a:ext uri="{FF2B5EF4-FFF2-40B4-BE49-F238E27FC236}">
                <a16:creationId xmlns:a16="http://schemas.microsoft.com/office/drawing/2014/main" id="{5A054E60-1451-4BFE-A023-A4DF0B7F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3200"/>
            <a:ext cx="2228850" cy="2171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7" name="Rectangle 6">
            <a:extLst>
              <a:ext uri="{FF2B5EF4-FFF2-40B4-BE49-F238E27FC236}">
                <a16:creationId xmlns:a16="http://schemas.microsoft.com/office/drawing/2014/main" id="{D4108B9B-143E-4D5F-B2C5-7B979A64B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2743200"/>
            <a:ext cx="2114550" cy="200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8" name="Rectangle 7">
            <a:extLst>
              <a:ext uri="{FF2B5EF4-FFF2-40B4-BE49-F238E27FC236}">
                <a16:creationId xmlns:a16="http://schemas.microsoft.com/office/drawing/2014/main" id="{2C2C5CBD-8904-410A-901D-4499337B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4572000"/>
            <a:ext cx="24003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9" name="Rectangle 8">
            <a:extLst>
              <a:ext uri="{FF2B5EF4-FFF2-40B4-BE49-F238E27FC236}">
                <a16:creationId xmlns:a16="http://schemas.microsoft.com/office/drawing/2014/main" id="{4FDBE91F-B50C-4798-9349-2A662252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2743200"/>
            <a:ext cx="2343150" cy="17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080" name="Picture 5">
            <a:extLst>
              <a:ext uri="{FF2B5EF4-FFF2-40B4-BE49-F238E27FC236}">
                <a16:creationId xmlns:a16="http://schemas.microsoft.com/office/drawing/2014/main" id="{C44D3F9C-B06C-4D17-8564-DC283D6A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7A513E-349F-81E2-E097-9D2C5C3F1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1" b="25712"/>
          <a:stretch/>
        </p:blipFill>
        <p:spPr>
          <a:xfrm>
            <a:off x="938893" y="4452257"/>
            <a:ext cx="47625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08">
            <a:extLst>
              <a:ext uri="{FF2B5EF4-FFF2-40B4-BE49-F238E27FC236}">
                <a16:creationId xmlns:a16="http://schemas.microsoft.com/office/drawing/2014/main" id="{8C139698-8935-4237-9D08-07DB6B3B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5715000" cy="356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5">
            <a:extLst>
              <a:ext uri="{FF2B5EF4-FFF2-40B4-BE49-F238E27FC236}">
                <a16:creationId xmlns:a16="http://schemas.microsoft.com/office/drawing/2014/main" id="{8D0E32BB-9F2D-4736-AA1F-A3FD6F876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62000"/>
            <a:ext cx="552273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8.  Find the minimal spanning tree using the algorithm you prefer.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Minneapolis/St. Paul as the source vertex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3E83-09E6-10AE-9644-AC454364A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6" b="37407"/>
          <a:stretch/>
        </p:blipFill>
        <p:spPr>
          <a:xfrm>
            <a:off x="762000" y="5342900"/>
            <a:ext cx="5763170" cy="2581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>
            <a:extLst>
              <a:ext uri="{FF2B5EF4-FFF2-40B4-BE49-F238E27FC236}">
                <a16:creationId xmlns:a16="http://schemas.microsoft.com/office/drawing/2014/main" id="{80443669-B4DB-4504-ACF5-BCC233134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613821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9. List the nodes of the graph in a breadth first topological ordering.  Show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     steps using arrays predCount, topologicalOrder and a queue</a:t>
            </a:r>
          </a:p>
        </p:txBody>
      </p:sp>
      <p:sp>
        <p:nvSpPr>
          <p:cNvPr id="5127" name="Rectangle 10">
            <a:extLst>
              <a:ext uri="{FF2B5EF4-FFF2-40B4-BE49-F238E27FC236}">
                <a16:creationId xmlns:a16="http://schemas.microsoft.com/office/drawing/2014/main" id="{C6B0D4E7-088E-4AFF-8702-57CBB2E7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"/>
            <a:ext cx="257175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AFEBF-6A63-4870-9BDF-00EB301F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3962400" cy="2492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67CEF2-B471-4DB8-C886-5C488C13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" t="14393" r="1200" b="11844"/>
          <a:stretch/>
        </p:blipFill>
        <p:spPr>
          <a:xfrm>
            <a:off x="228600" y="3777256"/>
            <a:ext cx="3962400" cy="5198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32A59-4305-A037-F5AF-FFDBBD613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3" b="35607"/>
          <a:stretch/>
        </p:blipFill>
        <p:spPr>
          <a:xfrm>
            <a:off x="3376589" y="3927486"/>
            <a:ext cx="3152821" cy="23204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08">
            <a:extLst>
              <a:ext uri="{FF2B5EF4-FFF2-40B4-BE49-F238E27FC236}">
                <a16:creationId xmlns:a16="http://schemas.microsoft.com/office/drawing/2014/main" id="{9FE784F9-D9A7-4F7B-AD49-6C3E9EEF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5715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>
            <a:extLst>
              <a:ext uri="{FF2B5EF4-FFF2-40B4-BE49-F238E27FC236}">
                <a16:creationId xmlns:a16="http://schemas.microsoft.com/office/drawing/2014/main" id="{FF2496EF-C9B8-49EF-A543-7502752AC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9600"/>
            <a:ext cx="541686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10. List the nodes of the graph in a breadth first topological ordering.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11D35-CBC5-A178-28BD-D5B1E9949933}"/>
              </a:ext>
            </a:extLst>
          </p:cNvPr>
          <p:cNvSpPr txBox="1"/>
          <p:nvPr/>
        </p:nvSpPr>
        <p:spPr>
          <a:xfrm>
            <a:off x="1066800" y="4343400"/>
            <a:ext cx="3294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/>
              <a:t>Start</a:t>
            </a:r>
          </a:p>
          <a:p>
            <a:pPr marL="457200" indent="-457200">
              <a:buAutoNum type="arabicPeriod"/>
            </a:pPr>
            <a:r>
              <a:rPr lang="en-US" sz="1800" dirty="0"/>
              <a:t>Discrete Math</a:t>
            </a:r>
          </a:p>
          <a:p>
            <a:pPr marL="457200" indent="-457200">
              <a:buAutoNum type="arabicPeriod"/>
            </a:pPr>
            <a:r>
              <a:rPr lang="en-US" sz="1800" dirty="0"/>
              <a:t>Programming 1</a:t>
            </a:r>
          </a:p>
          <a:p>
            <a:pPr marL="457200" indent="-457200">
              <a:buAutoNum type="arabicPeriod"/>
            </a:pPr>
            <a:r>
              <a:rPr lang="en-US" sz="1800" dirty="0"/>
              <a:t>Computer Organization</a:t>
            </a:r>
          </a:p>
          <a:p>
            <a:pPr marL="457200" indent="-457200">
              <a:buAutoNum type="arabicPeriod"/>
            </a:pPr>
            <a:r>
              <a:rPr lang="en-US" sz="1800" dirty="0"/>
              <a:t>Programming 2</a:t>
            </a:r>
          </a:p>
          <a:p>
            <a:pPr marL="457200" indent="-457200">
              <a:buAutoNum type="arabicPeriod"/>
            </a:pPr>
            <a:r>
              <a:rPr lang="en-US" sz="1800" dirty="0"/>
              <a:t>Operating Systems</a:t>
            </a:r>
          </a:p>
          <a:p>
            <a:pPr marL="457200" indent="-457200">
              <a:buAutoNum type="arabicPeriod"/>
            </a:pPr>
            <a:r>
              <a:rPr lang="en-US" sz="1800" dirty="0"/>
              <a:t>Algorithms</a:t>
            </a:r>
          </a:p>
          <a:p>
            <a:pPr marL="457200" indent="-457200">
              <a:buAutoNum type="arabicPeriod"/>
            </a:pPr>
            <a:r>
              <a:rPr lang="en-US" sz="1800" dirty="0"/>
              <a:t>High-Level Languages</a:t>
            </a:r>
          </a:p>
          <a:p>
            <a:pPr marL="457200" indent="-457200">
              <a:buAutoNum type="arabicPeriod"/>
            </a:pPr>
            <a:r>
              <a:rPr lang="en-US" sz="1800" dirty="0"/>
              <a:t>Compilers</a:t>
            </a:r>
          </a:p>
          <a:p>
            <a:pPr marL="457200" indent="-457200">
              <a:buAutoNum type="arabicPeriod"/>
            </a:pPr>
            <a:r>
              <a:rPr lang="en-US" sz="1800" dirty="0"/>
              <a:t>Theory of Computation</a:t>
            </a:r>
          </a:p>
          <a:p>
            <a:pPr marL="457200" indent="-457200">
              <a:buAutoNum type="arabicPeriod"/>
            </a:pPr>
            <a:r>
              <a:rPr lang="en-US" sz="1800" dirty="0"/>
              <a:t>Senior Seminar</a:t>
            </a:r>
          </a:p>
          <a:p>
            <a:pPr marL="457200" indent="-457200">
              <a:buAutoNum type="arabicPeriod"/>
            </a:pPr>
            <a:r>
              <a:rPr lang="en-US" sz="1800" dirty="0"/>
              <a:t>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567</Words>
  <Application>Microsoft Macintosh PowerPoint</Application>
  <PresentationFormat>On-screen Show (4:3)</PresentationFormat>
  <Paragraphs>134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Default Design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Joe Wisniewski</dc:creator>
  <cp:lastModifiedBy>D'Mello, Richa C</cp:lastModifiedBy>
  <cp:revision>18</cp:revision>
  <cp:lastPrinted>2018-11-12T14:09:18Z</cp:lastPrinted>
  <dcterms:created xsi:type="dcterms:W3CDTF">2003-11-20T06:12:01Z</dcterms:created>
  <dcterms:modified xsi:type="dcterms:W3CDTF">2022-12-08T02:55:54Z</dcterms:modified>
</cp:coreProperties>
</file>